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2433E-060E-4A0B-863F-55AF1506E7E7}" v="313" dt="2021-12-05T21:35:30.386"/>
    <p1510:client id="{7D2ADD52-BD9F-4648-93F0-DD2D519ED889}" v="1401" dt="2021-12-06T00:54:02.543"/>
    <p1510:client id="{88D9F39E-3B9C-C105-D105-8D54AC5D9751}" v="150" dt="2021-12-06T20:18:21.914"/>
    <p1510:client id="{914A86F6-DB9B-A44B-B4F8-03401F0844AD}" v="3" dt="2021-12-06T19:13:17.505"/>
    <p1510:client id="{D6C95B35-94AA-902B-8C63-D3E7F0D7B96F}" v="257" dt="2021-12-06T00:16:11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8764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7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2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7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77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24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331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2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0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December 6,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063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4" y="209011"/>
            <a:ext cx="6373812" cy="98488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cs typeface="Calibri Light"/>
              </a:rPr>
              <a:t>Image Processing in Parallel</a:t>
            </a:r>
            <a:endParaRPr lang="en-US" sz="37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69330" y="209011"/>
            <a:ext cx="4498976" cy="9848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chemeClr val="tx1">
                    <a:alpha val="60000"/>
                  </a:schemeClr>
                </a:solidFill>
                <a:cs typeface="Calibri"/>
              </a:rPr>
              <a:t>Ben Moran and Alex Stone</a:t>
            </a:r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ED26CB2-1CEE-40A8-AF7B-E53E08C8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44" y="1096200"/>
            <a:ext cx="9918460" cy="557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3516-C6FC-477D-B92E-A00F52D8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87D82-6952-4438-9D1C-EB1BE5CB3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09" y="2045534"/>
            <a:ext cx="11090274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Poor speedups at lower resolutions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Better speedups at very high res (4k-22k)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Much better performance on Apple's M1 chip compared to Linux lab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The bigger the image the more threads you want to use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Not a ton of great speedup but parallel is slightly faster 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72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C354-334D-4D10-BCC4-DBCE59F8A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367C6-6E48-4577-8894-40524776B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74" y="1464088"/>
            <a:ext cx="11095918" cy="5194564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Is it effective?</a:t>
            </a:r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Yes, at higher resolutions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Limitations:</a:t>
            </a:r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Threads can be awkward to manage in C# which creates overhead </a:t>
            </a:r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Picture must be large to get better performance</a:t>
            </a:r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Only partition into 2 columns. Large pictures mean long skinny rectangles. 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What can we improve?</a:t>
            </a:r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Use a language with better support</a:t>
            </a:r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Better C# libraries</a:t>
            </a:r>
            <a:endParaRPr lang="en-US" dirty="0"/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Better partitioning algorithm and minimize overhead</a:t>
            </a:r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Video support</a:t>
            </a:r>
          </a:p>
          <a:p>
            <a:pPr lvl="1"/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CUDA implementation?</a:t>
            </a:r>
          </a:p>
        </p:txBody>
      </p:sp>
    </p:spTree>
    <p:extLst>
      <p:ext uri="{BB962C8B-B14F-4D97-AF65-F5344CB8AC3E}">
        <p14:creationId xmlns:p14="http://schemas.microsoft.com/office/powerpoint/2010/main" val="287456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394C-A975-4B0F-B91D-1A12A9F8A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33B3-34C6-4DB8-97A3-7CFA9B12D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08" y="1216904"/>
            <a:ext cx="11090274" cy="5311713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Processing is done serially pixel by pixel or small groups at a time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Pixels organized in 2D (X, Y) space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So most pixels are not reliant on others which opens it up to be parallelized.</a:t>
            </a:r>
            <a:endParaRPr lang="en-US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Important because we manipulate images all time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We implemented compression, black and white color conversion, and brightness scale all in parallel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Used C# with built in functions for parallelizing like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System.threading</a:t>
            </a:r>
            <a:r>
              <a:rPr lang="en-US">
                <a:solidFill>
                  <a:srgbClr val="FFFFFF">
                    <a:alpha val="60000"/>
                  </a:srgbClr>
                </a:solidFill>
              </a:rPr>
              <a:t> and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</a:rPr>
              <a:t>System.Drawing.Imaging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07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E771D-2F12-4787-94A4-D6116644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BF3B1-F90D-49B7-A504-02FAD80E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07" y="1492310"/>
            <a:ext cx="11090274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We can assign threads their own section of an image to work on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Similar to thread distribution in vector, but in a 2D space</a:t>
            </a:r>
          </a:p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Split the image into p rectangles (using our partitioning formulas in class) and run the image manipulation on each rectangle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96828FE-FCD1-4B3E-8BFE-DEC99641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944" y="3564573"/>
            <a:ext cx="2742562" cy="2748207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E68734C-A4E8-46EC-8279-271A786A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522" y="3624852"/>
            <a:ext cx="2743200" cy="2743200"/>
          </a:xfrm>
          <a:prstGeom prst="rect">
            <a:avLst/>
          </a:prstGeom>
        </p:spPr>
      </p:pic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E1C9F20-2061-43F5-AAEC-63336026C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67" y="362655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3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AF643-6749-47E7-B809-9A1EBE44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3099065" cy="5520178"/>
          </a:xfrm>
        </p:spPr>
        <p:txBody>
          <a:bodyPr>
            <a:normAutofit/>
          </a:bodyPr>
          <a:lstStyle/>
          <a:p>
            <a:r>
              <a:rPr lang="en-US"/>
              <a:t>Code: Class to pass data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8767091-9851-406A-A2B5-AB7F5FF21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0490" y="92488"/>
            <a:ext cx="7435729" cy="6672025"/>
          </a:xfrm>
        </p:spPr>
      </p:pic>
    </p:spTree>
    <p:extLst>
      <p:ext uri="{BB962C8B-B14F-4D97-AF65-F5344CB8AC3E}">
        <p14:creationId xmlns:p14="http://schemas.microsoft.com/office/powerpoint/2010/main" val="3350950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8905-BBAD-4EFF-A8E6-BBF85572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51" y="165452"/>
            <a:ext cx="2466889" cy="4018756"/>
          </a:xfrm>
        </p:spPr>
        <p:txBody>
          <a:bodyPr>
            <a:normAutofit/>
          </a:bodyPr>
          <a:lstStyle/>
          <a:p>
            <a:r>
              <a:rPr lang="en-US"/>
              <a:t>Code: </a:t>
            </a:r>
            <a:br>
              <a:rPr lang="en-US"/>
            </a:br>
            <a:r>
              <a:rPr lang="en-US"/>
              <a:t>Sending to </a:t>
            </a:r>
            <a:br>
              <a:rPr lang="en-US"/>
            </a:br>
            <a:r>
              <a:rPr lang="en-US"/>
              <a:t>thread pool</a:t>
            </a:r>
          </a:p>
        </p:txBody>
      </p:sp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5F9125AB-F64A-4EB1-80D0-6D9945373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392" y="103777"/>
            <a:ext cx="9567082" cy="6327713"/>
          </a:xfrm>
        </p:spPr>
      </p:pic>
    </p:spTree>
    <p:extLst>
      <p:ext uri="{BB962C8B-B14F-4D97-AF65-F5344CB8AC3E}">
        <p14:creationId xmlns:p14="http://schemas.microsoft.com/office/powerpoint/2010/main" val="1132229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D8B3-D82D-4F89-A49B-321E54344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89631"/>
            <a:ext cx="2963600" cy="4154222"/>
          </a:xfrm>
        </p:spPr>
        <p:txBody>
          <a:bodyPr>
            <a:normAutofit/>
          </a:bodyPr>
          <a:lstStyle/>
          <a:p>
            <a:r>
              <a:rPr lang="en-US"/>
              <a:t>Code: Thread function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513012D-7DBF-4417-AA2F-4D43625EA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7236" y="148933"/>
            <a:ext cx="7869215" cy="6423667"/>
          </a:xfrm>
        </p:spPr>
      </p:pic>
    </p:spTree>
    <p:extLst>
      <p:ext uri="{BB962C8B-B14F-4D97-AF65-F5344CB8AC3E}">
        <p14:creationId xmlns:p14="http://schemas.microsoft.com/office/powerpoint/2010/main" val="197086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BDB47-CD2A-4A05-86FF-5E071B04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3" y="124345"/>
            <a:ext cx="6305260" cy="664983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3200"/>
              <a:t>Timings – Brightness (Linux lab)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54BF25FF-B977-47E4-B9CE-5320418E8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540" y="88013"/>
            <a:ext cx="5576711" cy="661935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6782FF8-31BC-453A-A4F3-7F22C2AB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0" y="4008948"/>
            <a:ext cx="4655389" cy="2635728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B04235FA-D084-4EA0-84BA-F34FBAEF7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12" y="1119097"/>
            <a:ext cx="4655388" cy="25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56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BDB47-CD2A-4A05-86FF-5E071B04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4" y="141277"/>
            <a:ext cx="6361704" cy="668498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000"/>
              <a:t>Timings – B&amp;W (Linux lab)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24AF3B7A-85D1-49DE-B70D-6FF32F65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577" y="107609"/>
            <a:ext cx="5136444" cy="6563759"/>
          </a:xfrm>
          <a:prstGeom prst="rect">
            <a:avLst/>
          </a:prstGeom>
        </p:spPr>
      </p:pic>
      <p:pic>
        <p:nvPicPr>
          <p:cNvPr id="7" name="Picture 7" descr="A picture containing water, outdoor, sky, boat&#10;&#10;Description automatically generated">
            <a:extLst>
              <a:ext uri="{FF2B5EF4-FFF2-40B4-BE49-F238E27FC236}">
                <a16:creationId xmlns:a16="http://schemas.microsoft.com/office/drawing/2014/main" id="{60F79904-AAB3-4E0A-A85F-088F3962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7" y="907697"/>
            <a:ext cx="4792133" cy="2683227"/>
          </a:xfrm>
          <a:prstGeom prst="rect">
            <a:avLst/>
          </a:prstGeom>
        </p:spPr>
      </p:pic>
      <p:pic>
        <p:nvPicPr>
          <p:cNvPr id="8" name="Picture 9" descr="A picture containing outdoor, sky, water, building&#10;&#10;Description automatically generated">
            <a:extLst>
              <a:ext uri="{FF2B5EF4-FFF2-40B4-BE49-F238E27FC236}">
                <a16:creationId xmlns:a16="http://schemas.microsoft.com/office/drawing/2014/main" id="{E5FC0FB2-A1A2-4A08-B40B-3F0758F12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99" y="3850262"/>
            <a:ext cx="5057634" cy="28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BDB47-CD2A-4A05-86FF-5E071B04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67" y="135633"/>
            <a:ext cx="6112070" cy="120386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600"/>
              <a:t>Timings – Compression</a:t>
            </a:r>
            <a:br>
              <a:rPr lang="en-US" sz="3600"/>
            </a:br>
            <a:r>
              <a:rPr lang="en-US" sz="3600"/>
              <a:t>(M1 chip)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7EF8412-F4B5-474D-8FF6-07AB81D23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222" y="79386"/>
            <a:ext cx="5238044" cy="6693582"/>
          </a:xfrm>
          <a:prstGeom prst="rect">
            <a:avLst/>
          </a:prstGeom>
        </p:spPr>
      </p:pic>
      <p:pic>
        <p:nvPicPr>
          <p:cNvPr id="12" name="Picture 13" descr="A picture containing mountain, rock, outdoor, nature&#10;&#10;Description automatically generated">
            <a:extLst>
              <a:ext uri="{FF2B5EF4-FFF2-40B4-BE49-F238E27FC236}">
                <a16:creationId xmlns:a16="http://schemas.microsoft.com/office/drawing/2014/main" id="{E7D5AFDA-0C9C-4BBA-B370-2195DFA6B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90" y="1763523"/>
            <a:ext cx="5332827" cy="3000912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5BA98B-0609-4C0F-B897-A098F5E40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36" y="5209016"/>
            <a:ext cx="5655633" cy="998507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>
                    <a:alpha val="60000"/>
                  </a:srgbClr>
                </a:solidFill>
              </a:rPr>
              <a:t>From 13mb to 10mb using a compression value of 50</a:t>
            </a:r>
          </a:p>
          <a:p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0733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LightSeedRightStep">
      <a:dk1>
        <a:srgbClr val="000000"/>
      </a:dk1>
      <a:lt1>
        <a:srgbClr val="FFFFFF"/>
      </a:lt1>
      <a:dk2>
        <a:srgbClr val="1C2E32"/>
      </a:dk2>
      <a:lt2>
        <a:srgbClr val="E4E2E8"/>
      </a:lt2>
      <a:accent1>
        <a:srgbClr val="92A94E"/>
      </a:accent1>
      <a:accent2>
        <a:srgbClr val="61B338"/>
      </a:accent2>
      <a:accent3>
        <a:srgbClr val="2DB838"/>
      </a:accent3>
      <a:accent4>
        <a:srgbClr val="31B473"/>
      </a:accent4>
      <a:accent5>
        <a:srgbClr val="36B1A7"/>
      </a:accent5>
      <a:accent6>
        <a:srgbClr val="33ABE8"/>
      </a:accent6>
      <a:hlink>
        <a:srgbClr val="7B69AE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3DFloatVTI</vt:lpstr>
      <vt:lpstr>Image Processing in Parallel</vt:lpstr>
      <vt:lpstr>Problem Definition</vt:lpstr>
      <vt:lpstr>Solution</vt:lpstr>
      <vt:lpstr>Code: Class to pass data</vt:lpstr>
      <vt:lpstr>Code:  Sending to  thread pool</vt:lpstr>
      <vt:lpstr>Code: Thread function</vt:lpstr>
      <vt:lpstr>Timings – Brightness (Linux lab)</vt:lpstr>
      <vt:lpstr>Timings – B&amp;W (Linux lab)</vt:lpstr>
      <vt:lpstr>Timings – Compression (M1 chip)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79</cp:revision>
  <dcterms:created xsi:type="dcterms:W3CDTF">2021-12-05T17:52:29Z</dcterms:created>
  <dcterms:modified xsi:type="dcterms:W3CDTF">2021-12-06T20:18:23Z</dcterms:modified>
</cp:coreProperties>
</file>